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6" r:id="rId3"/>
    <p:sldId id="265" r:id="rId4"/>
    <p:sldId id="260" r:id="rId5"/>
    <p:sldId id="262" r:id="rId6"/>
    <p:sldId id="261" r:id="rId7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x Debbie (RVW) Haematology" initials="CD(H" lastIdx="1" clrIdx="0">
    <p:extLst>
      <p:ext uri="{19B8F6BF-5375-455C-9EA6-DF929625EA0E}">
        <p15:presenceInfo xmlns:p15="http://schemas.microsoft.com/office/powerpoint/2012/main" userId="S-1-5-21-123630133-1577783292-25656452-33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41" autoAdjust="0"/>
    <p:restoredTop sz="94660"/>
  </p:normalViewPr>
  <p:slideViewPr>
    <p:cSldViewPr>
      <p:cViewPr varScale="1">
        <p:scale>
          <a:sx n="75" d="100"/>
          <a:sy n="75" d="100"/>
        </p:scale>
        <p:origin x="3618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158E-E734-4921-872B-8C6D4D7FD6AD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E4B8-D84A-4E31-88F8-8D94B73F4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78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158E-E734-4921-872B-8C6D4D7FD6AD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E4B8-D84A-4E31-88F8-8D94B73F4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20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158E-E734-4921-872B-8C6D4D7FD6AD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E4B8-D84A-4E31-88F8-8D94B73F4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30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158E-E734-4921-872B-8C6D4D7FD6AD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E4B8-D84A-4E31-88F8-8D94B73F4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59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158E-E734-4921-872B-8C6D4D7FD6AD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E4B8-D84A-4E31-88F8-8D94B73F4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448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158E-E734-4921-872B-8C6D4D7FD6AD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E4B8-D84A-4E31-88F8-8D94B73F4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53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158E-E734-4921-872B-8C6D4D7FD6AD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E4B8-D84A-4E31-88F8-8D94B73F4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179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158E-E734-4921-872B-8C6D4D7FD6AD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E4B8-D84A-4E31-88F8-8D94B73F4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52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158E-E734-4921-872B-8C6D4D7FD6AD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E4B8-D84A-4E31-88F8-8D94B73F4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30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158E-E734-4921-872B-8C6D4D7FD6AD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E4B8-D84A-4E31-88F8-8D94B73F4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66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158E-E734-4921-872B-8C6D4D7FD6AD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E4B8-D84A-4E31-88F8-8D94B73F4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43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3158E-E734-4921-872B-8C6D4D7FD6AD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BE4B8-D84A-4E31-88F8-8D94B73F4E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98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56" y="0"/>
            <a:ext cx="2674565" cy="5847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Trauma Packs for Massive Haemorrhage Protocol</a:t>
            </a:r>
          </a:p>
        </p:txBody>
      </p:sp>
      <p:sp>
        <p:nvSpPr>
          <p:cNvPr id="3" name="Rectangle 2"/>
          <p:cNvSpPr/>
          <p:nvPr/>
        </p:nvSpPr>
        <p:spPr>
          <a:xfrm>
            <a:off x="34357" y="782044"/>
            <a:ext cx="6764213" cy="823302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Consultant/Lead Clinician decision to activate the protocol</a:t>
            </a:r>
          </a:p>
          <a:p>
            <a:pPr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e.g. Life threatening haemorrhage; trauma/ruptured AAA, obstetric haemorrhage</a:t>
            </a:r>
          </a:p>
          <a:p>
            <a:pPr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(ED Registrar can activate out of hours if they have contacted the on call consultant &amp; inform the Haematologist at the earliest opportunity)</a:t>
            </a:r>
          </a:p>
        </p:txBody>
      </p:sp>
      <p:sp>
        <p:nvSpPr>
          <p:cNvPr id="4" name="Rectangle 3"/>
          <p:cNvSpPr/>
          <p:nvPr/>
        </p:nvSpPr>
        <p:spPr>
          <a:xfrm>
            <a:off x="986619" y="1829623"/>
            <a:ext cx="4857140" cy="169277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transfusion sample &amp; </a:t>
            </a:r>
            <a:r>
              <a:rPr lang="en-GB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FBC, COAG, UEs &amp; LFT (if blood samples can be obtained).  Completed request form is required whether or not bloods can be obtained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Ring: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24444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(between Mon-Fri: 09.00-17.00) 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OR ring MOBEX: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46350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(Out of Hours)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Stating:</a:t>
            </a:r>
          </a:p>
          <a:p>
            <a:pPr algn="ctr"/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“I wish to activate the massive haemorrhage protocol”</a:t>
            </a:r>
            <a:endParaRPr lang="en-GB" sz="16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23561" y="3746669"/>
            <a:ext cx="4392488" cy="126188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numCol="1">
            <a:spAutoFit/>
          </a:bodyPr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Required: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Your name and contact number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Your precise location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Full identification details of patient 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   (Name, DOB, hospital number or unknown patient number)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Name of consultant triggering protocol</a:t>
            </a:r>
          </a:p>
        </p:txBody>
      </p:sp>
      <p:sp>
        <p:nvSpPr>
          <p:cNvPr id="6" name="Rectangle 5"/>
          <p:cNvSpPr/>
          <p:nvPr/>
        </p:nvSpPr>
        <p:spPr>
          <a:xfrm>
            <a:off x="209418" y="5126302"/>
            <a:ext cx="6439164" cy="164660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emergency Group O Red Cells available in Blood Bank or Theatre fridge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Trauma Pack 1 can be collected from Blood Bank 30 minutes after activating phone call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Trauma Pack 1 contains: 2 Red Cells &amp; 2 units of FFP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(if additional Red Cells are required before Trauma Pack 1 is ready, contact Blood Bank)</a:t>
            </a:r>
          </a:p>
          <a:p>
            <a:pPr algn="ctr"/>
            <a:endParaRPr lang="en-GB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ALWAYS CHECK BLOOD IS FOR THE RIGHT PATIENT</a:t>
            </a:r>
          </a:p>
          <a:p>
            <a:pPr algn="ctr"/>
            <a:r>
              <a:rPr lang="en-GB" sz="1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OPEN THE BOX UNTIL BLOOD IS NEEDED</a:t>
            </a:r>
          </a:p>
        </p:txBody>
      </p:sp>
      <p:sp>
        <p:nvSpPr>
          <p:cNvPr id="7" name="Rectangle 6"/>
          <p:cNvSpPr/>
          <p:nvPr/>
        </p:nvSpPr>
        <p:spPr>
          <a:xfrm>
            <a:off x="261051" y="6869329"/>
            <a:ext cx="6317508" cy="1854354"/>
          </a:xfrm>
          <a:prstGeom prst="rect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 issue of Trauma Pack 1 the clinician must contact the Blood Bank if Trauma Pack 2 is required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Trauma Pack 2 can be collected 30 minutes after activating phone call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Trauma Pack 2 contains: 2 Red Cells, 2 FFP 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Provision of platelets is to be discussed with blood bank </a:t>
            </a:r>
          </a:p>
          <a:p>
            <a:pPr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(universal donor </a:t>
            </a:r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 type specific if specimen available)</a:t>
            </a:r>
          </a:p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YOU MUST INFORM THE BLOOD BANK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Trauma Pack 2 or subsequent blood products are not required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(Stand Down)</a:t>
            </a:r>
          </a:p>
        </p:txBody>
      </p:sp>
      <p:sp>
        <p:nvSpPr>
          <p:cNvPr id="8" name="Rectangle 7"/>
          <p:cNvSpPr/>
          <p:nvPr/>
        </p:nvSpPr>
        <p:spPr>
          <a:xfrm>
            <a:off x="256437" y="8769424"/>
            <a:ext cx="6317507" cy="7386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the clinicians responsibility to contact the Blood Bank or Haematologist to discuss any other blood component requirements.</a:t>
            </a:r>
          </a:p>
          <a:p>
            <a:pPr algn="ctr"/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unused blood components must be returned to the blood bank immediately</a:t>
            </a:r>
          </a:p>
        </p:txBody>
      </p:sp>
      <p:cxnSp>
        <p:nvCxnSpPr>
          <p:cNvPr id="41" name="Straight Arrow Connector 40"/>
          <p:cNvCxnSpPr>
            <a:stCxn id="3" idx="2"/>
            <a:endCxn id="4" idx="0"/>
          </p:cNvCxnSpPr>
          <p:nvPr/>
        </p:nvCxnSpPr>
        <p:spPr>
          <a:xfrm flipH="1">
            <a:off x="3415189" y="1605346"/>
            <a:ext cx="1275" cy="224277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4" idx="2"/>
            <a:endCxn id="5" idx="0"/>
          </p:cNvCxnSpPr>
          <p:nvPr/>
        </p:nvCxnSpPr>
        <p:spPr>
          <a:xfrm>
            <a:off x="3415189" y="3522394"/>
            <a:ext cx="4616" cy="224275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5" idx="2"/>
            <a:endCxn id="6" idx="0"/>
          </p:cNvCxnSpPr>
          <p:nvPr/>
        </p:nvCxnSpPr>
        <p:spPr>
          <a:xfrm>
            <a:off x="3419805" y="5008553"/>
            <a:ext cx="9195" cy="117749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6" idx="2"/>
            <a:endCxn id="7" idx="0"/>
          </p:cNvCxnSpPr>
          <p:nvPr/>
        </p:nvCxnSpPr>
        <p:spPr>
          <a:xfrm flipH="1">
            <a:off x="3419805" y="6772907"/>
            <a:ext cx="9195" cy="96422"/>
          </a:xfrm>
          <a:prstGeom prst="straightConnector1">
            <a:avLst/>
          </a:prstGeom>
          <a:ln w="28575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772817" y="9566160"/>
            <a:ext cx="5085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FOR FULL DETAILS PLEASE SEE </a:t>
            </a:r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POLICY C16 V14.2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LOCATED ON THE INTRANET</a:t>
            </a:r>
          </a:p>
          <a:p>
            <a:pPr algn="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TRAUMA_PACK_MASSIVE_HAEMORRHAGE_PROTOCOL_V11 12/01/2022</a:t>
            </a:r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968" y="99607"/>
            <a:ext cx="3657600" cy="45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407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4374" y="0"/>
            <a:ext cx="7506748" cy="999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12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48587" y="1171047"/>
            <a:ext cx="10555173" cy="756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332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Elbow Connector 57"/>
          <p:cNvCxnSpPr>
            <a:stCxn id="17" idx="3"/>
            <a:endCxn id="44" idx="2"/>
          </p:cNvCxnSpPr>
          <p:nvPr/>
        </p:nvCxnSpPr>
        <p:spPr>
          <a:xfrm flipH="1" flipV="1">
            <a:off x="5113021" y="5461218"/>
            <a:ext cx="162728" cy="1608197"/>
          </a:xfrm>
          <a:prstGeom prst="bentConnector4">
            <a:avLst>
              <a:gd name="adj1" fmla="val -140480"/>
              <a:gd name="adj2" fmla="val 70334"/>
            </a:avLst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44" idx="0"/>
          </p:cNvCxnSpPr>
          <p:nvPr/>
        </p:nvCxnSpPr>
        <p:spPr>
          <a:xfrm rot="16200000" flipV="1">
            <a:off x="3919208" y="3713407"/>
            <a:ext cx="296091" cy="2091536"/>
          </a:xfrm>
          <a:prstGeom prst="bentConnector2">
            <a:avLst/>
          </a:prstGeom>
          <a:ln>
            <a:solidFill>
              <a:srgbClr val="FFFF00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0" y="29157"/>
            <a:ext cx="2889773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Paediatric Massive Haemorrhage Protocol Activation Flow Chart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704529"/>
            <a:ext cx="6846386" cy="60785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3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Clinician decision to activate the Paediatric Massive Haemorrhage Protocol (PHMP)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Signs of </a:t>
            </a:r>
            <a:r>
              <a:rPr lang="en-GB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Hypovolaemic</a:t>
            </a: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shock, Coagulopathy or </a:t>
            </a:r>
            <a:r>
              <a:rPr lang="en-GB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</a:t>
            </a:r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severe bleeding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(overt/covert) and received 20ml/kg of red cells or 40ml/kg colloid/crystalloid in preceding hou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7" name="Rectangle 6"/>
          <p:cNvSpPr/>
          <p:nvPr/>
        </p:nvSpPr>
        <p:spPr>
          <a:xfrm>
            <a:off x="548678" y="2264949"/>
            <a:ext cx="5760639" cy="13773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Contact Blood Bank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Ring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EXT: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24444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(Mon-Fri: 09.00-17.00)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MOBEX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46350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(out of hours) and state:</a:t>
            </a:r>
          </a:p>
          <a:p>
            <a:pPr algn="ctr"/>
            <a:r>
              <a:rPr lang="en-GB" sz="105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 wish to activate the Paediatric Massive Haemorrhage Protocol (PMHP) for a patient less than (or more than) 20kg”</a:t>
            </a:r>
          </a:p>
          <a:p>
            <a:pPr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Telephone blood bank with child's age ,weight they will advise</a:t>
            </a:r>
          </a:p>
          <a:p>
            <a:pPr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Collect neonatal split from theatre fridge or blood bank/or Emergency O negative from blood bank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41161" y="4558675"/>
            <a:ext cx="2880320" cy="129266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LAB</a:t>
            </a:r>
            <a:b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Activate Trauma Pack 1 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(within 30 minutes of activating call)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Administer up to: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Red Cells – 40ml/kg in 10ml aliquots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FFP – 20ml/kg</a:t>
            </a:r>
          </a:p>
          <a:p>
            <a:pPr algn="ctr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Total volume will depend on; weight, rate of blood loss, clinical signs and response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48678" y="3787769"/>
            <a:ext cx="5760641" cy="55399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Send: XM, FBC, PT, APTT, Fibrinogen, UE, Ca</a:t>
            </a:r>
            <a:r>
              <a:rPr lang="en-GB" sz="1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, A(BG) samples </a:t>
            </a:r>
          </a:p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with completed request form to Laboratory</a:t>
            </a:r>
          </a:p>
          <a:p>
            <a:pPr algn="ctr"/>
            <a:r>
              <a:rPr lang="en-GB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TEG not suitable for under 18’s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93888" y="6415390"/>
            <a:ext cx="3681861" cy="13080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Reassess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Suspected continuing haemorrhage = further transfusion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Further bloods; FBC, PT, APTT, Fibrinogen, UE, CA</a:t>
            </a:r>
            <a:r>
              <a:rPr lang="en-GB" sz="1000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(A) BG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Order Trauma Pack 2: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Red Cells – 40ml/kg in 10ml aliquots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FFP – 20ml/kg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Platelets – 10ml/kg</a:t>
            </a:r>
          </a:p>
          <a:p>
            <a:pPr algn="ctr"/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CONSIDER INTUBATION IF &gt;40ML/KG OF PRODUCTS GIVEN</a:t>
            </a:r>
            <a:endParaRPr lang="en-GB" sz="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36704" y="7978786"/>
            <a:ext cx="6396224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 Down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Return unused components     -     Inform Lab     -     Complete Documentation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772817" y="9556224"/>
            <a:ext cx="5085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FOR FULL DETAILS PLEASE SEE </a:t>
            </a:r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POLICY C16 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LOCATED ON THE INTRANET</a:t>
            </a:r>
          </a:p>
          <a:p>
            <a:pPr algn="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MHP_ACTIVATION_FLOWCHART_PAEDIATRIC_V4_23/9/24</a:t>
            </a: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853" y="93589"/>
            <a:ext cx="3657600" cy="45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" name="Rectangle 158"/>
          <p:cNvSpPr/>
          <p:nvPr/>
        </p:nvSpPr>
        <p:spPr>
          <a:xfrm>
            <a:off x="555426" y="1791852"/>
            <a:ext cx="5753892" cy="2462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Activate Paediatric Massive Haemorrhage Protocol (PMHP)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55426" y="1414099"/>
            <a:ext cx="5760640" cy="2462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Ensure a Consultant (ED or Paediatric Anaesthetist) is called to take charge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513965" y="4907220"/>
            <a:ext cx="3198112" cy="553998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000" b="1" dirty="0">
                <a:latin typeface="Arial" panose="020B0604020202020204" pitchFamily="34" charset="0"/>
                <a:cs typeface="Arial" panose="020B0604020202020204" pitchFamily="34" charset="0"/>
              </a:rPr>
              <a:t>Once Trauma Pack 2 administered repeat bloods;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FBC, PT, APTT, Fibrinogen, UE Ca</a:t>
            </a:r>
            <a:r>
              <a:rPr lang="en-GB" sz="1000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(A) BG</a:t>
            </a:r>
          </a:p>
          <a:p>
            <a:pPr algn="ct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To inform further blood component requesting</a:t>
            </a:r>
            <a:endParaRPr lang="en-GB" sz="10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633190"/>
              </p:ext>
            </p:extLst>
          </p:nvPr>
        </p:nvGraphicFramePr>
        <p:xfrm>
          <a:off x="-10" y="8402462"/>
          <a:ext cx="6838279" cy="109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1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01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6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4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59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 Cells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FFP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Platelets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*Cryoprecipitate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&lt;20kg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Adult suitable</a:t>
                      </a:r>
                      <a:r>
                        <a:rPr lang="en-GB" sz="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units (500ml)</a:t>
                      </a:r>
                      <a:endParaRPr lang="en-GB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Paediatric units MB treated FFP (450ml)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Adult apheresis pack (200ml)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GB" sz="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pool</a:t>
                      </a:r>
                      <a:endParaRPr lang="en-GB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&gt;20kg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Adult suitable units (1000ml)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Paediatric units MB treated FFP (900ml)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Adult apheresis pack (200ml)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sz="8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pools </a:t>
                      </a:r>
                      <a:endParaRPr lang="en-GB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3360">
                <a:tc gridSpan="5"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*Cryoprecipitate</a:t>
                      </a:r>
                      <a:r>
                        <a:rPr lang="en-GB" sz="800" b="1" baseline="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10ml/kg MB treated, Group A; issued if Fibrinogen &lt;1g/l</a:t>
                      </a:r>
                      <a:endParaRPr lang="en-GB" sz="8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141161" y="9268904"/>
            <a:ext cx="6765282" cy="21544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A (BG): (Arterial) Blood Gas, APTT: Activated partial thromboplastin time, FFP: Fresh Frozen plasma, PT: Prothrombin Time, XM: </a:t>
            </a:r>
            <a:r>
              <a:rPr lang="en-GB" sz="800" dirty="0" err="1">
                <a:latin typeface="Arial" panose="020B0604020202020204" pitchFamily="34" charset="0"/>
                <a:cs typeface="Arial" panose="020B0604020202020204" pitchFamily="34" charset="0"/>
              </a:rPr>
              <a:t>Crossmatch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Arrow Connector 40"/>
          <p:cNvCxnSpPr>
            <a:stCxn id="7" idx="2"/>
            <a:endCxn id="15" idx="0"/>
          </p:cNvCxnSpPr>
          <p:nvPr/>
        </p:nvCxnSpPr>
        <p:spPr>
          <a:xfrm>
            <a:off x="3428998" y="3642249"/>
            <a:ext cx="1" cy="1455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59" idx="2"/>
            <a:endCxn id="7" idx="0"/>
          </p:cNvCxnSpPr>
          <p:nvPr/>
        </p:nvCxnSpPr>
        <p:spPr>
          <a:xfrm flipH="1">
            <a:off x="3428998" y="2038073"/>
            <a:ext cx="3374" cy="226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0" idx="2"/>
            <a:endCxn id="159" idx="0"/>
          </p:cNvCxnSpPr>
          <p:nvPr/>
        </p:nvCxnSpPr>
        <p:spPr>
          <a:xfrm flipH="1">
            <a:off x="3432372" y="1660320"/>
            <a:ext cx="3374" cy="1315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15" idx="2"/>
            <a:endCxn id="14" idx="0"/>
          </p:cNvCxnSpPr>
          <p:nvPr/>
        </p:nvCxnSpPr>
        <p:spPr>
          <a:xfrm rot="5400000">
            <a:off x="2396706" y="3526382"/>
            <a:ext cx="216908" cy="184767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14" idx="2"/>
            <a:endCxn id="17" idx="0"/>
          </p:cNvCxnSpPr>
          <p:nvPr/>
        </p:nvCxnSpPr>
        <p:spPr>
          <a:xfrm rot="16200000" flipH="1">
            <a:off x="2285819" y="5266389"/>
            <a:ext cx="444503" cy="1853498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17" idx="2"/>
            <a:endCxn id="25" idx="0"/>
          </p:cNvCxnSpPr>
          <p:nvPr/>
        </p:nvCxnSpPr>
        <p:spPr>
          <a:xfrm rot="5400000">
            <a:off x="3307145" y="7851112"/>
            <a:ext cx="255346" cy="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577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621" y="0"/>
            <a:ext cx="2619647" cy="58477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ORDERING BLOOD IN AN EMERGENCY</a:t>
            </a:r>
          </a:p>
        </p:txBody>
      </p:sp>
      <p:sp>
        <p:nvSpPr>
          <p:cNvPr id="5" name="Rectangle 4"/>
          <p:cNvSpPr/>
          <p:nvPr/>
        </p:nvSpPr>
        <p:spPr>
          <a:xfrm>
            <a:off x="95431" y="1084474"/>
            <a:ext cx="6668767" cy="9694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Appoint a qualified &amp; experienced staff member to be a point of contact for communications.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Ring: Blood Bank on EXT: 24444 (Mon-Fri: 09.00-17.00)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or MOBEX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: 46350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(out of hours) </a:t>
            </a:r>
          </a:p>
          <a:p>
            <a:pPr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Stating that an emergency transfusion is required and provide patient details, your location &amp; contact number.</a:t>
            </a:r>
          </a:p>
          <a:p>
            <a:pPr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Contact on call Consultant Haematologist</a:t>
            </a:r>
          </a:p>
        </p:txBody>
      </p:sp>
      <p:sp>
        <p:nvSpPr>
          <p:cNvPr id="6" name="Rectangle 5"/>
          <p:cNvSpPr/>
          <p:nvPr/>
        </p:nvSpPr>
        <p:spPr>
          <a:xfrm>
            <a:off x="1837590" y="2417883"/>
            <a:ext cx="3209026" cy="430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Is there a G&amp;S or baseline bloods in lab?</a:t>
            </a:r>
          </a:p>
          <a:p>
            <a:pPr algn="ctr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(FBC, </a:t>
            </a:r>
            <a:r>
              <a:rPr lang="en-GB" sz="1100" dirty="0" err="1">
                <a:latin typeface="Arial" panose="020B0604020202020204" pitchFamily="34" charset="0"/>
                <a:cs typeface="Arial" panose="020B0604020202020204" pitchFamily="34" charset="0"/>
              </a:rPr>
              <a:t>Coag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, U&amp;Es, LFT)</a:t>
            </a:r>
          </a:p>
        </p:txBody>
      </p:sp>
      <p:sp>
        <p:nvSpPr>
          <p:cNvPr id="7" name="Rectangle 6"/>
          <p:cNvSpPr/>
          <p:nvPr/>
        </p:nvSpPr>
        <p:spPr>
          <a:xfrm>
            <a:off x="908722" y="4057922"/>
            <a:ext cx="5066765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Request blood depending on degree of urgency.  </a:t>
            </a:r>
          </a:p>
          <a:p>
            <a:pPr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All requests need a request form with all patient details sent to Blood Bank</a:t>
            </a:r>
          </a:p>
          <a:p>
            <a:pPr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stating how many Red Cells are required</a:t>
            </a:r>
          </a:p>
          <a:p>
            <a:pPr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BMS can issue FFP ratio 1:1</a:t>
            </a:r>
          </a:p>
        </p:txBody>
      </p:sp>
      <p:sp>
        <p:nvSpPr>
          <p:cNvPr id="8" name="Rectangle 7"/>
          <p:cNvSpPr/>
          <p:nvPr/>
        </p:nvSpPr>
        <p:spPr>
          <a:xfrm>
            <a:off x="4741454" y="3175096"/>
            <a:ext cx="1999917" cy="5770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Take sample for G&amp;S and baseline bloods (FBC, </a:t>
            </a:r>
            <a:r>
              <a:rPr lang="en-GB" sz="1050" dirty="0" err="1">
                <a:latin typeface="Arial" panose="020B0604020202020204" pitchFamily="34" charset="0"/>
                <a:cs typeface="Arial" panose="020B0604020202020204" pitchFamily="34" charset="0"/>
              </a:rPr>
              <a:t>Coag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, U&amp;Es, LFT)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88993" y="5065037"/>
            <a:ext cx="1927131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Emergency Group O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701088" y="5069572"/>
            <a:ext cx="1457450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Group Specific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947604" y="5008016"/>
            <a:ext cx="1296144" cy="43088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Full Serological </a:t>
            </a:r>
          </a:p>
          <a:p>
            <a:pPr algn="ctr"/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Cross-Match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15758" y="5641802"/>
            <a:ext cx="1673602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5 minutes to issue.  Uncross-Matched at time of issue so risk of incompatibility – Doctors responsibility to accept risk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484869" y="5567701"/>
            <a:ext cx="1872208" cy="138499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10-15 minutes to issue from receipt of sample.  Same group as patient but not cross-matched at time of issue – Doctors responsibility to accept risk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760007" y="5844701"/>
            <a:ext cx="1673602" cy="6463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45 minutes from receipt of sample.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Cross-Matched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509321" y="7209455"/>
            <a:ext cx="382330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For continued blood loss – refer to Massive Haemorrhage Protocol (MHP).  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It is the Clinicians decision to active protocol and Blood Bank must be kept informed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116717" y="8259617"/>
            <a:ext cx="4608512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Keep in contact with Blood Bank and the Consultant Haematologist to discuss further blood component requirements</a:t>
            </a:r>
          </a:p>
        </p:txBody>
      </p:sp>
      <p:cxnSp>
        <p:nvCxnSpPr>
          <p:cNvPr id="35" name="Straight Arrow Connector 34"/>
          <p:cNvCxnSpPr>
            <a:stCxn id="5" idx="2"/>
            <a:endCxn id="6" idx="0"/>
          </p:cNvCxnSpPr>
          <p:nvPr/>
        </p:nvCxnSpPr>
        <p:spPr>
          <a:xfrm>
            <a:off x="3429815" y="2053970"/>
            <a:ext cx="12288" cy="3639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6" idx="2"/>
            <a:endCxn id="7" idx="0"/>
          </p:cNvCxnSpPr>
          <p:nvPr/>
        </p:nvCxnSpPr>
        <p:spPr>
          <a:xfrm>
            <a:off x="3442103" y="2848770"/>
            <a:ext cx="2" cy="1209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7" idx="2"/>
            <a:endCxn id="26" idx="0"/>
          </p:cNvCxnSpPr>
          <p:nvPr/>
        </p:nvCxnSpPr>
        <p:spPr>
          <a:xfrm flipH="1">
            <a:off x="3429813" y="4796586"/>
            <a:ext cx="12292" cy="2729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25" idx="2"/>
            <a:endCxn id="28" idx="0"/>
          </p:cNvCxnSpPr>
          <p:nvPr/>
        </p:nvCxnSpPr>
        <p:spPr>
          <a:xfrm>
            <a:off x="1252559" y="5372814"/>
            <a:ext cx="0" cy="2689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26" idx="2"/>
            <a:endCxn id="29" idx="0"/>
          </p:cNvCxnSpPr>
          <p:nvPr/>
        </p:nvCxnSpPr>
        <p:spPr>
          <a:xfrm flipH="1">
            <a:off x="3420973" y="5377349"/>
            <a:ext cx="8840" cy="1903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27" idx="2"/>
            <a:endCxn id="30" idx="0"/>
          </p:cNvCxnSpPr>
          <p:nvPr/>
        </p:nvCxnSpPr>
        <p:spPr>
          <a:xfrm>
            <a:off x="5595676" y="5438903"/>
            <a:ext cx="1132" cy="4057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8" name="Elbow Connector 127"/>
          <p:cNvCxnSpPr>
            <a:stCxn id="28" idx="2"/>
            <a:endCxn id="31" idx="1"/>
          </p:cNvCxnSpPr>
          <p:nvPr/>
        </p:nvCxnSpPr>
        <p:spPr>
          <a:xfrm rot="16200000" flipH="1">
            <a:off x="989529" y="7105161"/>
            <a:ext cx="782823" cy="25676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0" name="Elbow Connector 129"/>
          <p:cNvCxnSpPr>
            <a:stCxn id="30" idx="2"/>
            <a:endCxn id="31" idx="3"/>
          </p:cNvCxnSpPr>
          <p:nvPr/>
        </p:nvCxnSpPr>
        <p:spPr>
          <a:xfrm rot="5400000">
            <a:off x="4897756" y="6925902"/>
            <a:ext cx="1133922" cy="26418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32" name="Straight Arrow Connector 131"/>
          <p:cNvCxnSpPr>
            <a:stCxn id="29" idx="2"/>
            <a:endCxn id="31" idx="0"/>
          </p:cNvCxnSpPr>
          <p:nvPr/>
        </p:nvCxnSpPr>
        <p:spPr>
          <a:xfrm>
            <a:off x="3420973" y="6952696"/>
            <a:ext cx="0" cy="2567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>
            <a:stCxn id="31" idx="2"/>
            <a:endCxn id="32" idx="0"/>
          </p:cNvCxnSpPr>
          <p:nvPr/>
        </p:nvCxnSpPr>
        <p:spPr>
          <a:xfrm>
            <a:off x="3420973" y="8040452"/>
            <a:ext cx="0" cy="2191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0" name="TextBox 159"/>
          <p:cNvSpPr txBox="1"/>
          <p:nvPr/>
        </p:nvSpPr>
        <p:spPr>
          <a:xfrm>
            <a:off x="2972383" y="3325135"/>
            <a:ext cx="4929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5298613" y="2440965"/>
            <a:ext cx="442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1249" y="9049126"/>
            <a:ext cx="1322623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Platelets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Cryoprecipitate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722898" y="9060087"/>
            <a:ext cx="1710713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Other products 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e.g. </a:t>
            </a:r>
            <a:r>
              <a:rPr lang="en-GB" sz="1200" dirty="0" err="1">
                <a:latin typeface="Arial" panose="020B0604020202020204" pitchFamily="34" charset="0"/>
                <a:cs typeface="Arial" panose="020B0604020202020204" pitchFamily="34" charset="0"/>
              </a:rPr>
              <a:t>Tranexamic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 acid</a:t>
            </a:r>
          </a:p>
        </p:txBody>
      </p:sp>
      <p:cxnSp>
        <p:nvCxnSpPr>
          <p:cNvPr id="51" name="Straight Arrow Connector 50"/>
          <p:cNvCxnSpPr>
            <a:endCxn id="11" idx="0"/>
          </p:cNvCxnSpPr>
          <p:nvPr/>
        </p:nvCxnSpPr>
        <p:spPr>
          <a:xfrm>
            <a:off x="1252560" y="8721281"/>
            <a:ext cx="1" cy="3278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13" idx="0"/>
          </p:cNvCxnSpPr>
          <p:nvPr/>
        </p:nvCxnSpPr>
        <p:spPr>
          <a:xfrm>
            <a:off x="5578254" y="8721280"/>
            <a:ext cx="1" cy="3388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1804150" y="9567446"/>
            <a:ext cx="5085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FOR FULL DETAILS PLEASE SEE </a:t>
            </a:r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POLICY C16 V14.2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LOCATED ON THE INTRANET</a:t>
            </a:r>
          </a:p>
          <a:p>
            <a:pPr algn="r"/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EMERGENCY_BLOOD_FLOWCHART_V7 12/01/2022</a:t>
            </a:r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804" y="123032"/>
            <a:ext cx="3657600" cy="458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" name="Rectangle 79"/>
          <p:cNvSpPr/>
          <p:nvPr/>
        </p:nvSpPr>
        <p:spPr>
          <a:xfrm>
            <a:off x="101910" y="3206096"/>
            <a:ext cx="1811960" cy="5770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Consultant Haematologist to contact Blood Bank with any instructions</a:t>
            </a:r>
          </a:p>
        </p:txBody>
      </p:sp>
      <p:cxnSp>
        <p:nvCxnSpPr>
          <p:cNvPr id="143" name="Elbow Connector 142"/>
          <p:cNvCxnSpPr>
            <a:stCxn id="6" idx="3"/>
            <a:endCxn id="8" idx="0"/>
          </p:cNvCxnSpPr>
          <p:nvPr/>
        </p:nvCxnSpPr>
        <p:spPr>
          <a:xfrm>
            <a:off x="5046616" y="2633327"/>
            <a:ext cx="694797" cy="54176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>
            <a:stCxn id="8" idx="2"/>
          </p:cNvCxnSpPr>
          <p:nvPr/>
        </p:nvCxnSpPr>
        <p:spPr>
          <a:xfrm flipH="1">
            <a:off x="5741412" y="3752177"/>
            <a:ext cx="1" cy="3057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>
            <a:endCxn id="25" idx="0"/>
          </p:cNvCxnSpPr>
          <p:nvPr/>
        </p:nvCxnSpPr>
        <p:spPr>
          <a:xfrm>
            <a:off x="1252559" y="4845290"/>
            <a:ext cx="0" cy="2197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/>
          <p:cNvCxnSpPr>
            <a:endCxn id="27" idx="0"/>
          </p:cNvCxnSpPr>
          <p:nvPr/>
        </p:nvCxnSpPr>
        <p:spPr>
          <a:xfrm>
            <a:off x="5595676" y="4796587"/>
            <a:ext cx="0" cy="2114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>
            <a:endCxn id="80" idx="0"/>
          </p:cNvCxnSpPr>
          <p:nvPr/>
        </p:nvCxnSpPr>
        <p:spPr>
          <a:xfrm>
            <a:off x="1007890" y="2053971"/>
            <a:ext cx="0" cy="11521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232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23340" y="974558"/>
            <a:ext cx="3638749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Tranexamic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Acid in Trauma in the Emergency Department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5635" y="1988672"/>
            <a:ext cx="5592110" cy="715581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POINT: </a:t>
            </a: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administration (within 3 hours of injury) of </a:t>
            </a:r>
            <a:r>
              <a:rPr lang="en-GB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Tranexamic</a:t>
            </a: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Acid (TXA) (</a:t>
            </a:r>
            <a:r>
              <a:rPr lang="en-GB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antifribinolytic</a:t>
            </a: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agent) in bleeding trauma patient significantly reduces death due to bleeding</a:t>
            </a:r>
            <a:endParaRPr lang="en-GB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GB" sz="900" i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(CRASH 2 study – Lancet 2010; 376:23-32 and Lancet 2011; 377: 1096-1101)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78347" y="3278590"/>
            <a:ext cx="3876274" cy="2616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 Trauma Patient – Penetrative &amp; Blunt Trauma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0155" y="3989338"/>
            <a:ext cx="2655487" cy="4308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on going significant haemorrhage (SBP&lt;90mmHg and/or HR&gt;110/min)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42396" y="3989336"/>
            <a:ext cx="2655487" cy="2616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risk of significant haemorrhage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59391" y="4841137"/>
            <a:ext cx="2114191" cy="2616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MAX 3 hours of injury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4070" y="5534868"/>
            <a:ext cx="4544828" cy="6001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1: INITIAL BOLUS OF TRANEXAMIC ACID IN ED:</a:t>
            </a:r>
          </a:p>
          <a:p>
            <a:pPr marL="171450" indent="-171450">
              <a:buFontTx/>
              <a:buChar char="-"/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1g of  </a:t>
            </a:r>
            <a:r>
              <a:rPr lang="en-GB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Tranexamic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Acid over 10 minutes</a:t>
            </a:r>
          </a:p>
          <a:p>
            <a:pPr marL="171450" indent="-171450">
              <a:buFontTx/>
              <a:buChar char="-"/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Preparation: 2 vials of 500mg of </a:t>
            </a:r>
            <a:r>
              <a:rPr lang="en-GB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Tranexamic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Acid in 100ml of saline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7847" y="6573856"/>
            <a:ext cx="5629898" cy="7694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2: INFUSION OF TRANEXAMIC ACID</a:t>
            </a:r>
          </a:p>
          <a:p>
            <a:pPr marL="171450" indent="-171450">
              <a:buFontTx/>
              <a:buChar char="-"/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1g of </a:t>
            </a:r>
            <a:r>
              <a:rPr lang="en-GB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Tranexamic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Acid over 8 hours</a:t>
            </a:r>
          </a:p>
          <a:p>
            <a:pPr marL="171450" indent="-171450">
              <a:buFontTx/>
              <a:buChar char="-"/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Preparation: 2 vials of 500mg of </a:t>
            </a:r>
            <a:r>
              <a:rPr lang="en-GB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Tranexamic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Acid in 48ml of saline in a 50ml syringe</a:t>
            </a:r>
          </a:p>
          <a:p>
            <a:pPr marL="171450" indent="-171450">
              <a:buFontTx/>
              <a:buChar char="-"/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Infusion rate: 6ml/hour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93084" y="7797121"/>
            <a:ext cx="3246798" cy="7694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CONTRAINDICTIONS to </a:t>
            </a:r>
            <a:r>
              <a:rPr lang="en-GB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Tranexamic</a:t>
            </a: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Acid in ED:</a:t>
            </a:r>
          </a:p>
          <a:p>
            <a:pPr marL="171450" indent="-171450">
              <a:buFontTx/>
              <a:buChar char="-"/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 3 hours after injury for INITIAL dose</a:t>
            </a:r>
          </a:p>
          <a:p>
            <a:pPr marL="171450" indent="-171450">
              <a:buFontTx/>
              <a:buChar char="-"/>
            </a:pPr>
            <a:r>
              <a:rPr lang="en-GB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evidence of thrombotic disseminated intravascular coagulation</a:t>
            </a:r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641" y="182224"/>
            <a:ext cx="3657600" cy="497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Arrow Connector 13"/>
          <p:cNvCxnSpPr>
            <a:stCxn id="6" idx="2"/>
          </p:cNvCxnSpPr>
          <p:nvPr/>
        </p:nvCxnSpPr>
        <p:spPr>
          <a:xfrm flipH="1">
            <a:off x="3085642" y="3540200"/>
            <a:ext cx="330842" cy="4491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2"/>
          </p:cNvCxnSpPr>
          <p:nvPr/>
        </p:nvCxnSpPr>
        <p:spPr>
          <a:xfrm>
            <a:off x="3416484" y="3540200"/>
            <a:ext cx="330832" cy="4491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2"/>
          </p:cNvCxnSpPr>
          <p:nvPr/>
        </p:nvCxnSpPr>
        <p:spPr>
          <a:xfrm>
            <a:off x="1757899" y="4420225"/>
            <a:ext cx="601492" cy="4209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2"/>
          </p:cNvCxnSpPr>
          <p:nvPr/>
        </p:nvCxnSpPr>
        <p:spPr>
          <a:xfrm flipH="1">
            <a:off x="4473581" y="4250946"/>
            <a:ext cx="596559" cy="59019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2"/>
            <a:endCxn id="10" idx="0"/>
          </p:cNvCxnSpPr>
          <p:nvPr/>
        </p:nvCxnSpPr>
        <p:spPr>
          <a:xfrm flipH="1">
            <a:off x="3416484" y="5102747"/>
            <a:ext cx="3" cy="4321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2"/>
            <a:endCxn id="11" idx="0"/>
          </p:cNvCxnSpPr>
          <p:nvPr/>
        </p:nvCxnSpPr>
        <p:spPr>
          <a:xfrm flipH="1">
            <a:off x="3412796" y="6135032"/>
            <a:ext cx="3688" cy="4388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365104" y="9496928"/>
            <a:ext cx="249289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Tranexamic_Acid_Flowchart_V3 12/01/2022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344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1314</Words>
  <Application>Microsoft Office PowerPoint</Application>
  <PresentationFormat>A4 Paper (210x297 mm)</PresentationFormat>
  <Paragraphs>137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Millward David (RVW) Pathology</dc:creator>
  <cp:lastModifiedBy>MARSDEN, Judy (NORTH TEES AND HARTLEPOOL NHS FOUNDATION TRUST)</cp:lastModifiedBy>
  <cp:revision>31</cp:revision>
  <dcterms:created xsi:type="dcterms:W3CDTF">2015-05-01T07:47:05Z</dcterms:created>
  <dcterms:modified xsi:type="dcterms:W3CDTF">2024-09-30T09:59:01Z</dcterms:modified>
</cp:coreProperties>
</file>